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840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9234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7152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2439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8550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6286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405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0040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669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71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3293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225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644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60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35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819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45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13740-1C9D-4064-B5FB-AA38F4F76E3A}" type="datetimeFigureOut">
              <a:rPr lang="pl-PL" smtClean="0"/>
              <a:t>2015-09-19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38588-5FCB-48A8-B8DE-ACC808399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81082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  <p:sldLayoutId id="2147484012" r:id="rId13"/>
    <p:sldLayoutId id="2147484013" r:id="rId14"/>
    <p:sldLayoutId id="2147484014" r:id="rId15"/>
    <p:sldLayoutId id="2147484015" r:id="rId16"/>
    <p:sldLayoutId id="214748401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Eksbibajt" TargetMode="External"/><Relationship Id="rId2" Type="http://schemas.openxmlformats.org/officeDocument/2006/relationships/hyperlink" Target="http://pl.wikipedia.org/wiki/Wolumin_(informatyka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l.wikipedia.org/wiki/Terabajt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System_plik%C3%B3w" TargetMode="External"/><Relationship Id="rId2" Type="http://schemas.openxmlformats.org/officeDocument/2006/relationships/hyperlink" Target="http://pl.wikipedia.org/wiki/J%C4%99zyk_angielsk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.wikipedia.org/wiki/IBM" TargetMode="External"/><Relationship Id="rId4" Type="http://schemas.openxmlformats.org/officeDocument/2006/relationships/hyperlink" Target="http://pl.wikipedia.org/wiki/Ksi%C4%99gowanie_(informatyka)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System plików </a:t>
            </a:r>
            <a:r>
              <a:rPr lang="pl-PL" b="1" dirty="0" err="1"/>
              <a:t>Linuxa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sz="6400" dirty="0" smtClean="0"/>
              <a:t>Autor: Mirosław </a:t>
            </a:r>
            <a:r>
              <a:rPr lang="pl-PL" sz="6400" dirty="0" err="1" smtClean="0"/>
              <a:t>Dziaduch</a:t>
            </a:r>
            <a:endParaRPr lang="pl-PL" sz="6400" dirty="0"/>
          </a:p>
        </p:txBody>
      </p:sp>
    </p:spTree>
    <p:extLst>
      <p:ext uri="{BB962C8B-B14F-4D97-AF65-F5344CB8AC3E}">
        <p14:creationId xmlns:p14="http://schemas.microsoft.com/office/powerpoint/2010/main" val="4843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Ext2</a:t>
            </a:r>
            <a:r>
              <a:rPr lang="pl-PL" sz="3200" dirty="0"/>
              <a:t> - zastąpił </a:t>
            </a:r>
            <a:r>
              <a:rPr lang="pl-PL" sz="3200" dirty="0" err="1"/>
              <a:t>ext</a:t>
            </a:r>
            <a:r>
              <a:rPr lang="pl-PL" sz="3200" dirty="0"/>
              <a:t> i w krótkim czasie stał się podstawowym systemem plików dla </a:t>
            </a:r>
            <a:r>
              <a:rPr lang="pl-PL" sz="3200" dirty="0" err="1"/>
              <a:t>linuxa</a:t>
            </a:r>
            <a:r>
              <a:rPr lang="pl-PL" sz="3200" dirty="0"/>
              <a:t>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245752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768" y="712857"/>
            <a:ext cx="9159025" cy="1293028"/>
          </a:xfrm>
        </p:spPr>
        <p:txBody>
          <a:bodyPr>
            <a:normAutofit fontScale="90000"/>
          </a:bodyPr>
          <a:lstStyle/>
          <a:p>
            <a:r>
              <a:rPr lang="pl-PL" sz="2800" b="1" dirty="0"/>
              <a:t>Ext2 </a:t>
            </a:r>
            <a:r>
              <a:rPr lang="pl-PL" sz="2700" dirty="0" smtClean="0"/>
              <a:t>W</a:t>
            </a:r>
            <a:r>
              <a:rPr lang="pl-PL" sz="2700" dirty="0"/>
              <a:t> porównaniu do poprzednika ma wiele zalet: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163" y="2833875"/>
            <a:ext cx="10820400" cy="4024125"/>
          </a:xfrm>
        </p:spPr>
        <p:txBody>
          <a:bodyPr/>
          <a:lstStyle/>
          <a:p>
            <a:pPr lvl="0"/>
            <a:r>
              <a:rPr lang="pl-PL" dirty="0" smtClean="0"/>
              <a:t>obsługuje </a:t>
            </a:r>
            <a:r>
              <a:rPr lang="pl-PL" dirty="0"/>
              <a:t>partycje o wielkości do 4 TB, pliki o wielkości do 2 GB, </a:t>
            </a:r>
          </a:p>
          <a:p>
            <a:pPr lvl="0"/>
            <a:r>
              <a:rPr lang="pl-PL" dirty="0"/>
              <a:t>rozpoznaje uszkodzenie systemu plików, </a:t>
            </a:r>
          </a:p>
          <a:p>
            <a:pPr lvl="0"/>
            <a:r>
              <a:rPr lang="pl-PL" dirty="0"/>
              <a:t>automatycznie naprawia uszkodzone sektory za pomocą programu e2fsck, </a:t>
            </a:r>
          </a:p>
          <a:p>
            <a:pPr lvl="0"/>
            <a:r>
              <a:rPr lang="pl-PL" dirty="0"/>
              <a:t>automatycznie sprawdza system po awarii i co określony czas, posiada wysoką wydajność dzięki przeciwdziałanie fragmentacji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9308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0700" y="764373"/>
            <a:ext cx="8610600" cy="1293028"/>
          </a:xfrm>
        </p:spPr>
        <p:txBody>
          <a:bodyPr/>
          <a:lstStyle/>
          <a:p>
            <a:pPr algn="l"/>
            <a:r>
              <a:rPr lang="pl-PL" b="1" u="sng" dirty="0"/>
              <a:t>Wady: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0" y="2578873"/>
            <a:ext cx="10820400" cy="4024125"/>
          </a:xfrm>
        </p:spPr>
        <p:txBody>
          <a:bodyPr/>
          <a:lstStyle/>
          <a:p>
            <a:pPr lvl="0"/>
            <a:r>
              <a:rPr lang="pl-PL" sz="2800" dirty="0" smtClean="0"/>
              <a:t>długotrwałe </a:t>
            </a:r>
            <a:r>
              <a:rPr lang="pl-PL" sz="2800" dirty="0"/>
              <a:t>sprawdzanie systemu plików po niepoprawnym zamknięciu, </a:t>
            </a:r>
          </a:p>
          <a:p>
            <a:pPr lvl="0"/>
            <a:r>
              <a:rPr lang="pl-PL" sz="2800" dirty="0"/>
              <a:t>niska wydajność dla bardzo małych plików, </a:t>
            </a:r>
          </a:p>
          <a:p>
            <a:pPr lvl="0"/>
            <a:r>
              <a:rPr lang="pl-PL" sz="2800" dirty="0"/>
              <a:t>mało efektywna obsługa katalogów.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4400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Ext3</a:t>
            </a:r>
            <a:r>
              <a:rPr lang="pl-PL" sz="3200" dirty="0"/>
              <a:t> - nowoczesny system plików oparty na ext2. Domyślny w większości dystrybucji systemu GNU/Linux opartych na jądrze2.4 oraz nowszych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758923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b="1" u="sng" dirty="0" smtClean="0"/>
              <a:t>Właściwości EXT3: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err="1" smtClean="0"/>
              <a:t>Journaling</a:t>
            </a:r>
            <a:r>
              <a:rPr lang="pl-PL" dirty="0" smtClean="0"/>
              <a:t> </a:t>
            </a:r>
            <a:r>
              <a:rPr lang="pl-PL" dirty="0"/>
              <a:t>- mechanizm księgowania zwiększający bezpieczeństwo systemu, </a:t>
            </a:r>
          </a:p>
          <a:p>
            <a:pPr lvl="0"/>
            <a:r>
              <a:rPr lang="pl-PL" dirty="0"/>
              <a:t>Indeksowane katalogi - znacznie zwiększają wydajność systemu przy dużej ilości plików, </a:t>
            </a:r>
          </a:p>
          <a:p>
            <a:pPr lvl="0"/>
            <a:r>
              <a:rPr lang="pl-PL" dirty="0"/>
              <a:t>Zapis synchroniczny - w najnowszych wersjach systemu Ext3 (jądro 2.4.19) działa ponad 10 razy szybciej od wersji z Ext2, </a:t>
            </a:r>
          </a:p>
          <a:p>
            <a:pPr lvl="0"/>
            <a:r>
              <a:rPr lang="pl-PL" dirty="0"/>
              <a:t>Kompatybilność z Ext2.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318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8679" y="1061219"/>
            <a:ext cx="10820400" cy="4798668"/>
          </a:xfrm>
        </p:spPr>
        <p:txBody>
          <a:bodyPr>
            <a:normAutofit/>
          </a:bodyPr>
          <a:lstStyle/>
          <a:p>
            <a:r>
              <a:rPr lang="pl-PL" sz="2800" b="1" dirty="0"/>
              <a:t>Ext4</a:t>
            </a:r>
            <a:r>
              <a:rPr lang="pl-PL" sz="2800" dirty="0"/>
              <a:t> - Rozwój systemu ext4 rozpoczął się w 2006 roku wraz z opracowaniem dwóch zmian dla ext3. Pierwsza z nich rozszerzyła wielkość numeru bloku do 48 bitów, druga zaś zastąpiła mechanizm pośredniego adresowania bloków przez tzw. </a:t>
            </a:r>
            <a:r>
              <a:rPr lang="pl-PL" sz="2800" dirty="0" err="1"/>
              <a:t>extenty</a:t>
            </a:r>
            <a:r>
              <a:rPr lang="pl-PL" sz="2800" dirty="0"/>
              <a:t>, a więc obszary bloków danych. </a:t>
            </a:r>
            <a:endParaRPr lang="pl-PL" sz="2800" dirty="0" smtClean="0"/>
          </a:p>
          <a:p>
            <a:r>
              <a:rPr lang="pl-PL" sz="2800" dirty="0"/>
              <a:t>Umożliwia obsługę </a:t>
            </a:r>
            <a:r>
              <a:rPr lang="pl-PL" sz="2800" dirty="0">
                <a:hlinkClick r:id="rId2" tooltip="Wolumin (informatyka)"/>
              </a:rPr>
              <a:t>woluminów</a:t>
            </a:r>
            <a:r>
              <a:rPr lang="pl-PL" sz="2800" dirty="0"/>
              <a:t> do 1 </a:t>
            </a:r>
            <a:r>
              <a:rPr lang="pl-PL" sz="2800" dirty="0" err="1">
                <a:hlinkClick r:id="rId3" tooltip="Eksbibajt"/>
              </a:rPr>
              <a:t>eksbibajta</a:t>
            </a:r>
            <a:r>
              <a:rPr lang="pl-PL" sz="2800" dirty="0">
                <a:hlinkClick r:id="rId3" tooltip="Eksbibajt"/>
              </a:rPr>
              <a:t> (</a:t>
            </a:r>
            <a:r>
              <a:rPr lang="pl-PL" sz="2800" dirty="0" err="1">
                <a:hlinkClick r:id="rId3" tooltip="Eksbibajt"/>
              </a:rPr>
              <a:t>EiB</a:t>
            </a:r>
            <a:r>
              <a:rPr lang="pl-PL" sz="2800" dirty="0">
                <a:hlinkClick r:id="rId3" tooltip="Eksbibajt"/>
              </a:rPr>
              <a:t>)</a:t>
            </a:r>
            <a:r>
              <a:rPr lang="pl-PL" sz="2800" dirty="0"/>
              <a:t>. Wielkość pojedynczego pliku nie może przekraczać 16 </a:t>
            </a:r>
            <a:r>
              <a:rPr lang="pl-PL" sz="2800" dirty="0" err="1">
                <a:hlinkClick r:id="rId4" tooltip="Terabajt"/>
              </a:rPr>
              <a:t>tebibajtów</a:t>
            </a:r>
            <a:r>
              <a:rPr lang="pl-PL" sz="2800" dirty="0">
                <a:hlinkClick r:id="rId4" tooltip="Terabajt"/>
              </a:rPr>
              <a:t> (</a:t>
            </a:r>
            <a:r>
              <a:rPr lang="pl-PL" sz="2800" dirty="0" err="1">
                <a:hlinkClick r:id="rId4" tooltip="Terabajt"/>
              </a:rPr>
              <a:t>TiB</a:t>
            </a:r>
            <a:r>
              <a:rPr lang="pl-PL" sz="2800" dirty="0" smtClean="0">
                <a:hlinkClick r:id="rId4" tooltip="Terabajt"/>
              </a:rPr>
              <a:t>)</a:t>
            </a:r>
            <a:endParaRPr lang="pl-PL" sz="2800" dirty="0" smtClean="0"/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20033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7967" y="699979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kompatybilność </a:t>
            </a:r>
            <a:r>
              <a:rPr lang="pl-PL" b="1" dirty="0" smtClean="0"/>
              <a:t>wsteczna EXT4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0042" y="2503653"/>
            <a:ext cx="10820400" cy="4024125"/>
          </a:xfrm>
        </p:spPr>
        <p:txBody>
          <a:bodyPr>
            <a:normAutofit/>
          </a:bodyPr>
          <a:lstStyle/>
          <a:p>
            <a:r>
              <a:rPr lang="pl-PL" sz="2800" dirty="0" smtClean="0"/>
              <a:t>ext4 </a:t>
            </a:r>
            <a:r>
              <a:rPr lang="pl-PL" sz="2800" dirty="0"/>
              <a:t>jest wstecznie kompatybilny z ext3 oraz ext2, co pozwala na zamontowanie ext3 oraz ext2 jako ext4. Pozwala to nieznacznie poprawić wydajność ponieważ niektóre z nowych funkcji ext4, jak na przykład nowy algorytm alokacji bloków, mogą być również użyte z ext3 oraz ext2.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571297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8679" y="1576374"/>
            <a:ext cx="10820400" cy="4024125"/>
          </a:xfrm>
        </p:spPr>
        <p:txBody>
          <a:bodyPr>
            <a:normAutofit/>
          </a:bodyPr>
          <a:lstStyle/>
          <a:p>
            <a:r>
              <a:rPr lang="pl-PL" sz="2800" b="1" dirty="0" err="1"/>
              <a:t>ReiserFS</a:t>
            </a:r>
            <a:r>
              <a:rPr lang="pl-PL" sz="2800" dirty="0"/>
              <a:t> - zwany także Reiser3 to system plików zaprojektowany i zaimplementowany przez grupę kierowaną przez Hansa </a:t>
            </a:r>
            <a:r>
              <a:rPr lang="pl-PL" sz="2800" dirty="0" err="1"/>
              <a:t>Reisera</a:t>
            </a:r>
            <a:r>
              <a:rPr lang="pl-PL" sz="2800" dirty="0"/>
              <a:t>. </a:t>
            </a:r>
            <a:endParaRPr lang="pl-PL" sz="2800" dirty="0" smtClean="0"/>
          </a:p>
          <a:p>
            <a:r>
              <a:rPr lang="pl-PL" sz="2800" dirty="0" err="1" smtClean="0"/>
              <a:t>ReiserFS</a:t>
            </a:r>
            <a:r>
              <a:rPr lang="pl-PL" sz="2800" dirty="0" smtClean="0"/>
              <a:t> </a:t>
            </a:r>
            <a:r>
              <a:rPr lang="pl-PL" sz="2800" dirty="0"/>
              <a:t>jest obecnie obsługiwany przez GNU/Linuksa i może być w przyszłości włączony do innych systemów operacyjnych. </a:t>
            </a:r>
            <a:endParaRPr lang="pl-PL" sz="2800" dirty="0" smtClean="0"/>
          </a:p>
          <a:p>
            <a:r>
              <a:rPr lang="pl-PL" sz="2800" dirty="0" err="1" smtClean="0"/>
              <a:t>ReiserFS</a:t>
            </a:r>
            <a:r>
              <a:rPr lang="pl-PL" sz="2800" dirty="0" smtClean="0"/>
              <a:t> </a:t>
            </a:r>
            <a:r>
              <a:rPr lang="pl-PL" sz="2800" dirty="0"/>
              <a:t>to jeden z pierwszych systemów plików z księgowaniem dla GNU/Linuksa. 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105480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9889" y="1112734"/>
            <a:ext cx="11059733" cy="4978973"/>
          </a:xfrm>
        </p:spPr>
        <p:txBody>
          <a:bodyPr/>
          <a:lstStyle/>
          <a:p>
            <a:r>
              <a:rPr lang="pl-PL" b="1" u="sng" dirty="0" smtClean="0"/>
              <a:t>Właściwości</a:t>
            </a:r>
            <a:r>
              <a:rPr lang="pl-PL" sz="2400" b="1" u="sng" dirty="0"/>
              <a:t> </a:t>
            </a:r>
            <a:r>
              <a:rPr lang="pl-PL" sz="2400" b="1" u="sng" dirty="0" err="1"/>
              <a:t>ReiserFS</a:t>
            </a:r>
            <a:r>
              <a:rPr lang="pl-PL" sz="2400" b="1" u="sng" dirty="0"/>
              <a:t> </a:t>
            </a:r>
            <a:r>
              <a:rPr lang="pl-PL" b="1" u="sng" dirty="0" smtClean="0"/>
              <a:t>:</a:t>
            </a:r>
          </a:p>
          <a:p>
            <a:endParaRPr lang="pl-PL" b="1" u="sng" dirty="0"/>
          </a:p>
          <a:p>
            <a:endParaRPr lang="pl-PL" dirty="0"/>
          </a:p>
          <a:p>
            <a:pPr lvl="0"/>
            <a:r>
              <a:rPr lang="pl-PL" dirty="0"/>
              <a:t>bardzo efektywny sposób przechowywania wszystkich informacji o plikach i katalogach,</a:t>
            </a:r>
          </a:p>
          <a:p>
            <a:pPr lvl="0"/>
            <a:r>
              <a:rPr lang="pl-PL" dirty="0"/>
              <a:t>zaawansowany system transakcji zapewniający spójność wszystkich danych zapisanych w systemie, </a:t>
            </a:r>
          </a:p>
          <a:p>
            <a:pPr lvl="0"/>
            <a:r>
              <a:rPr lang="pl-PL" dirty="0"/>
              <a:t>kompresja wielu małych plików oraz tzw. ogonów (końcówek plików o rozmiarze mniejszym od wielkości bloku) w jednym bloku dyskowym pozwalająca w znacznym stopniu zminimalizować fragmentację wewnętrzną,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4986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9889" y="1112734"/>
            <a:ext cx="11059733" cy="4978973"/>
          </a:xfrm>
        </p:spPr>
        <p:txBody>
          <a:bodyPr/>
          <a:lstStyle/>
          <a:p>
            <a:r>
              <a:rPr lang="pl-PL" b="1" u="sng" dirty="0" smtClean="0"/>
              <a:t>Właściwości</a:t>
            </a:r>
            <a:r>
              <a:rPr lang="pl-PL" sz="2400" b="1" u="sng" dirty="0"/>
              <a:t> </a:t>
            </a:r>
            <a:r>
              <a:rPr lang="pl-PL" sz="2400" b="1" u="sng" dirty="0" err="1"/>
              <a:t>ReiserFS</a:t>
            </a:r>
            <a:r>
              <a:rPr lang="pl-PL" sz="2400" b="1" u="sng" dirty="0"/>
              <a:t> </a:t>
            </a:r>
            <a:r>
              <a:rPr lang="pl-PL" b="1" u="sng" dirty="0" smtClean="0"/>
              <a:t>:</a:t>
            </a:r>
            <a:endParaRPr lang="pl-PL" dirty="0"/>
          </a:p>
          <a:p>
            <a:pPr lvl="0"/>
            <a:endParaRPr lang="pl-PL" dirty="0" smtClean="0"/>
          </a:p>
          <a:p>
            <a:pPr lvl="0"/>
            <a:endParaRPr lang="pl-PL" dirty="0"/>
          </a:p>
          <a:p>
            <a:pPr lvl="0"/>
            <a:r>
              <a:rPr lang="pl-PL" dirty="0" smtClean="0"/>
              <a:t>efektywna </a:t>
            </a:r>
            <a:r>
              <a:rPr lang="pl-PL" dirty="0"/>
              <a:t>obsługa nawet dużych katalogów (stosowana jest w tym przypadku tablica haszująca, dla której klucze są generowane na podstawie nazwy pliku - bardzo szybkie wyszukiwanie pliku), </a:t>
            </a:r>
          </a:p>
          <a:p>
            <a:pPr lvl="0"/>
            <a:r>
              <a:rPr lang="pl-PL" dirty="0"/>
              <a:t>zaawansowany system wtyczek (</a:t>
            </a:r>
            <a:r>
              <a:rPr lang="pl-PL" dirty="0" err="1"/>
              <a:t>plugins</a:t>
            </a:r>
            <a:r>
              <a:rPr lang="pl-PL" dirty="0"/>
              <a:t>) pozwalający niemal dowolnie modyfikować zachowanie warstwy semantycznej systemu (w przeszłości także w pewnym stopniu fizycznej),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747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b="1" dirty="0"/>
              <a:t>System plików</a:t>
            </a:r>
            <a:r>
              <a:rPr lang="pl-PL" sz="3600" dirty="0"/>
              <a:t> - metoda przechowywania plików, zarządzania plikami, informacjami o tych plikach, tak by dostęp do plików i danych w nich zgromadzonych był łatwy dla użytkownika systemu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61312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9890" y="919552"/>
            <a:ext cx="10905186" cy="5391096"/>
          </a:xfrm>
        </p:spPr>
        <p:txBody>
          <a:bodyPr/>
          <a:lstStyle/>
          <a:p>
            <a:r>
              <a:rPr lang="pl-PL" b="1" dirty="0"/>
              <a:t>Reiser4</a:t>
            </a:r>
            <a:r>
              <a:rPr lang="pl-PL" dirty="0"/>
              <a:t> - wersja tworzona od podstaw, w porównaniu do </a:t>
            </a:r>
            <a:r>
              <a:rPr lang="pl-PL" dirty="0" err="1"/>
              <a:t>reiserFS</a:t>
            </a:r>
            <a:r>
              <a:rPr lang="pl-PL" dirty="0"/>
              <a:t> zawiera</a:t>
            </a:r>
            <a:r>
              <a:rPr lang="pl-PL" dirty="0" smtClean="0"/>
              <a:t>:</a:t>
            </a:r>
          </a:p>
          <a:p>
            <a:endParaRPr lang="pl-PL" dirty="0"/>
          </a:p>
          <a:p>
            <a:endParaRPr lang="pl-PL" dirty="0"/>
          </a:p>
          <a:p>
            <a:pPr lvl="0"/>
            <a:r>
              <a:rPr lang="pl-PL" sz="2400" dirty="0"/>
              <a:t>zmianę architektury systemu na bardziej obiektowy, </a:t>
            </a:r>
          </a:p>
          <a:p>
            <a:pPr lvl="0"/>
            <a:r>
              <a:rPr lang="pl-PL" sz="2400" dirty="0"/>
              <a:t>używanie </a:t>
            </a:r>
            <a:r>
              <a:rPr lang="pl-PL" sz="2400" dirty="0" err="1"/>
              <a:t>repackera</a:t>
            </a:r>
            <a:r>
              <a:rPr lang="pl-PL" sz="2400" dirty="0"/>
              <a:t> - specjalnego programu, który upakowuje ogony, jeszcze bardziej oszczędzając miejsce, </a:t>
            </a:r>
          </a:p>
          <a:p>
            <a:pPr lvl="0"/>
            <a:r>
              <a:rPr lang="pl-PL" sz="2400" dirty="0"/>
              <a:t>zwiększoną wydajność, </a:t>
            </a:r>
          </a:p>
          <a:p>
            <a:pPr lvl="0"/>
            <a:r>
              <a:rPr lang="pl-PL" sz="2400" dirty="0"/>
              <a:t>lepsze zapewnienie bezpieczeństwa, </a:t>
            </a:r>
          </a:p>
          <a:p>
            <a:pPr lvl="0"/>
            <a:r>
              <a:rPr lang="pl-PL" sz="2400" dirty="0"/>
              <a:t>możliwość dołączania własnych </a:t>
            </a:r>
            <a:r>
              <a:rPr lang="pl-PL" sz="2400" dirty="0" err="1"/>
              <a:t>pluginów</a:t>
            </a:r>
            <a:r>
              <a:rPr lang="pl-PL" sz="2400" dirty="0"/>
              <a:t>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0127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75951" y="803642"/>
            <a:ext cx="10892307" cy="5339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b="1" dirty="0"/>
              <a:t>Reiser4 </a:t>
            </a:r>
            <a:endParaRPr lang="pl-PL" sz="2800" b="1" dirty="0" smtClean="0"/>
          </a:p>
          <a:p>
            <a:pPr marL="0" indent="0">
              <a:buNone/>
            </a:pPr>
            <a:endParaRPr lang="pl-PL" sz="2800" b="1" dirty="0" smtClean="0"/>
          </a:p>
          <a:p>
            <a:endParaRPr lang="pl-PL" sz="2400" dirty="0"/>
          </a:p>
          <a:p>
            <a:r>
              <a:rPr lang="pl-PL" sz="2400" dirty="0" smtClean="0"/>
              <a:t>Wprowadza innowację </a:t>
            </a:r>
            <a:r>
              <a:rPr lang="pl-PL" sz="2400" dirty="0"/>
              <a:t>w zakresie bezpieczeństwa – dzieli plik na mniejsze części, z których każda może mieć indywidualne uprawnienia i korzystać z różnych dodatków. </a:t>
            </a:r>
            <a:endParaRPr lang="pl-PL" sz="2400" dirty="0" smtClean="0"/>
          </a:p>
          <a:p>
            <a:r>
              <a:rPr lang="pl-PL" sz="2400" dirty="0" smtClean="0"/>
              <a:t>Wadą </a:t>
            </a:r>
            <a:r>
              <a:rPr lang="pl-PL" sz="2400" dirty="0"/>
              <a:t>Reiser4 jest wolne usuwanie danych, jednak deklasuje on rywali jeśli chodzi o zapisywanie wielu strumieni danych w jednym czasie. </a:t>
            </a:r>
            <a:endParaRPr lang="pl-PL" sz="2400" dirty="0" smtClean="0"/>
          </a:p>
          <a:p>
            <a:r>
              <a:rPr lang="pl-PL" sz="2400" dirty="0" smtClean="0"/>
              <a:t>Nadaję </a:t>
            </a:r>
            <a:r>
              <a:rPr lang="pl-PL" sz="2400" dirty="0"/>
              <a:t>się także idealnie do przechowywania dużej ilości małych plików, oszczędzając przy tym dużo miejsca.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51894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75951" y="803642"/>
            <a:ext cx="10892307" cy="5339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/>
              <a:t>SWAP</a:t>
            </a:r>
            <a:r>
              <a:rPr lang="pl-PL" sz="2400" dirty="0"/>
              <a:t> </a:t>
            </a: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Jest </a:t>
            </a:r>
            <a:r>
              <a:rPr lang="pl-PL" sz="2400" dirty="0"/>
              <a:t>to partycja wymiany, tworzy ona pamięć wirtualną, która jest rozszerzeniem pamięci RAM.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Dzięki </a:t>
            </a:r>
            <a:r>
              <a:rPr lang="pl-PL" sz="2400" dirty="0"/>
              <a:t>użyciu "partycji wymiany" RAM zwiększa swoją wydajność a co za tym idzie wydajność systemu również wzrasta.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Zamiast </a:t>
            </a:r>
            <a:r>
              <a:rPr lang="pl-PL" sz="2400" dirty="0"/>
              <a:t>partycji SWAP, system może utworzyć plik wymiany, jednak wymiana danych jest o wiele wolniejsza i wydajność systemu drastycznie spada. 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470146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NFS</a:t>
            </a:r>
          </a:p>
          <a:p>
            <a:pPr marL="0" indent="0">
              <a:buNone/>
            </a:pPr>
            <a:r>
              <a:rPr lang="pl-PL" dirty="0"/>
              <a:t> </a:t>
            </a:r>
            <a:endParaRPr lang="pl-PL" dirty="0"/>
          </a:p>
          <a:p>
            <a:r>
              <a:rPr lang="pl-PL" dirty="0"/>
              <a:t>J</a:t>
            </a:r>
            <a:r>
              <a:rPr lang="pl-PL" dirty="0" smtClean="0"/>
              <a:t>est </a:t>
            </a:r>
            <a:r>
              <a:rPr lang="pl-PL" dirty="0"/>
              <a:t>to usługa pozwalająca udostępniać zasoby dyskowe komputerom w sieci. </a:t>
            </a:r>
            <a:endParaRPr lang="pl-PL" dirty="0" smtClean="0"/>
          </a:p>
          <a:p>
            <a:r>
              <a:rPr lang="pl-PL" dirty="0" smtClean="0"/>
              <a:t>Serwer </a:t>
            </a:r>
            <a:r>
              <a:rPr lang="pl-PL" dirty="0"/>
              <a:t>udostępnia katalogi klientom, którzy mogą je pod montować i działać jak na lokalnym systemie plików. </a:t>
            </a:r>
            <a:endParaRPr lang="pl-PL" dirty="0" smtClean="0"/>
          </a:p>
          <a:p>
            <a:r>
              <a:rPr lang="en-US" dirty="0" err="1" smtClean="0"/>
              <a:t>Montowanie</a:t>
            </a:r>
            <a:r>
              <a:rPr lang="en-US" dirty="0"/>
              <a:t>: mount serwer.net:/</a:t>
            </a:r>
            <a:r>
              <a:rPr lang="en-US" dirty="0" err="1"/>
              <a:t>usr</a:t>
            </a:r>
            <a:r>
              <a:rPr lang="en-US" dirty="0"/>
              <a:t>/local /</a:t>
            </a:r>
            <a:r>
              <a:rPr lang="en-US" dirty="0" err="1"/>
              <a:t>usr</a:t>
            </a:r>
            <a:r>
              <a:rPr lang="en-US" dirty="0"/>
              <a:t>/local -t </a:t>
            </a:r>
            <a:r>
              <a:rPr lang="en-US" dirty="0" err="1"/>
              <a:t>nfs</a:t>
            </a:r>
            <a:r>
              <a:rPr lang="en-US" dirty="0"/>
              <a:t>. 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3055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0" y="1331675"/>
            <a:ext cx="10820400" cy="4024125"/>
          </a:xfrm>
        </p:spPr>
        <p:txBody>
          <a:bodyPr/>
          <a:lstStyle/>
          <a:p>
            <a:r>
              <a:rPr lang="pl-PL" sz="2800" b="1" dirty="0"/>
              <a:t>JFS</a:t>
            </a:r>
            <a:r>
              <a:rPr lang="pl-PL" sz="2800" dirty="0"/>
              <a:t> (</a:t>
            </a:r>
            <a:r>
              <a:rPr lang="pl-PL" sz="2800" dirty="0">
                <a:hlinkClick r:id="rId2" tooltip="Język angielski"/>
              </a:rPr>
              <a:t>ang.</a:t>
            </a:r>
            <a:r>
              <a:rPr lang="pl-PL" sz="2800" dirty="0"/>
              <a:t> </a:t>
            </a:r>
            <a:r>
              <a:rPr lang="pl-PL" sz="2800" b="1" i="1" dirty="0" err="1"/>
              <a:t>J</a:t>
            </a:r>
            <a:r>
              <a:rPr lang="pl-PL" sz="2800" i="1" dirty="0" err="1"/>
              <a:t>ournaled</a:t>
            </a:r>
            <a:r>
              <a:rPr lang="pl-PL" sz="2800" i="1" dirty="0"/>
              <a:t> </a:t>
            </a:r>
            <a:r>
              <a:rPr lang="pl-PL" sz="2800" b="1" i="1" dirty="0"/>
              <a:t>F</a:t>
            </a:r>
            <a:r>
              <a:rPr lang="pl-PL" sz="2800" i="1" dirty="0"/>
              <a:t>ile </a:t>
            </a:r>
            <a:r>
              <a:rPr lang="pl-PL" sz="2800" b="1" i="1" dirty="0"/>
              <a:t>S</a:t>
            </a:r>
            <a:r>
              <a:rPr lang="pl-PL" sz="2800" i="1" dirty="0"/>
              <a:t>ystem</a:t>
            </a:r>
            <a:r>
              <a:rPr lang="pl-PL" sz="2800" dirty="0"/>
              <a:t>) - 64-bitowy </a:t>
            </a:r>
            <a:r>
              <a:rPr lang="pl-PL" sz="2800" dirty="0">
                <a:hlinkClick r:id="rId3" tooltip="System plików"/>
              </a:rPr>
              <a:t>system plików</a:t>
            </a:r>
            <a:r>
              <a:rPr lang="pl-PL" sz="2800" dirty="0"/>
              <a:t> z </a:t>
            </a:r>
            <a:r>
              <a:rPr lang="pl-PL" sz="2800" dirty="0">
                <a:hlinkClick r:id="rId4" tooltip="Księgowanie (informatyka)"/>
              </a:rPr>
              <a:t>księgowaniem</a:t>
            </a:r>
            <a:r>
              <a:rPr lang="pl-PL" sz="2800" dirty="0"/>
              <a:t>, opracowany przez firmę </a:t>
            </a:r>
            <a:r>
              <a:rPr lang="pl-PL" sz="2800" dirty="0">
                <a:hlinkClick r:id="rId5" tooltip="IBM"/>
              </a:rPr>
              <a:t>IBM</a:t>
            </a:r>
            <a:r>
              <a:rPr lang="pl-PL" sz="2800" dirty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0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1709" y="661974"/>
            <a:ext cx="10827913" cy="5661553"/>
          </a:xfrm>
        </p:spPr>
        <p:txBody>
          <a:bodyPr/>
          <a:lstStyle/>
          <a:p>
            <a:pPr marL="0" indent="0">
              <a:buNone/>
            </a:pPr>
            <a:r>
              <a:rPr lang="pl-PL" b="1" u="sng" dirty="0" smtClean="0"/>
              <a:t>Właściwości JFS:</a:t>
            </a:r>
          </a:p>
          <a:p>
            <a:pPr marL="0" indent="0">
              <a:buNone/>
            </a:pPr>
            <a:endParaRPr lang="pl-PL" b="1" u="sng" dirty="0"/>
          </a:p>
          <a:p>
            <a:pPr marL="0" indent="0">
              <a:buNone/>
            </a:pPr>
            <a:endParaRPr lang="pl-PL" b="1" u="sng" dirty="0" smtClean="0"/>
          </a:p>
          <a:p>
            <a:pPr marL="0" indent="0">
              <a:buNone/>
            </a:pPr>
            <a:endParaRPr lang="pl-PL" dirty="0"/>
          </a:p>
          <a:p>
            <a:pPr lvl="0"/>
            <a:r>
              <a:rPr lang="pl-PL" sz="2400" dirty="0"/>
              <a:t>obsługa bardzo dużych plików i partycji (rzędu kilku tysięcy TB), </a:t>
            </a:r>
          </a:p>
          <a:p>
            <a:pPr lvl="0"/>
            <a:r>
              <a:rPr lang="pl-PL" sz="2400" dirty="0"/>
              <a:t>dynamiczna alokacja i-węzłów, </a:t>
            </a:r>
          </a:p>
          <a:p>
            <a:pPr lvl="0"/>
            <a:r>
              <a:rPr lang="pl-PL" sz="2400" dirty="0"/>
              <a:t>efektywne wyszukiwanie i-węzłów, wolnego miejsca na dysku oraz plików w katalogach, </a:t>
            </a:r>
          </a:p>
          <a:p>
            <a:pPr lvl="0"/>
            <a:r>
              <a:rPr lang="pl-PL" sz="2400" dirty="0"/>
              <a:t>zaawansowany system </a:t>
            </a:r>
            <a:r>
              <a:rPr lang="pl-PL" sz="2400" dirty="0" err="1"/>
              <a:t>kronikowania</a:t>
            </a:r>
            <a:r>
              <a:rPr lang="pl-PL" sz="2400" dirty="0"/>
              <a:t> operacji dyskowych,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5345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1709" y="661974"/>
            <a:ext cx="10827913" cy="5661553"/>
          </a:xfrm>
        </p:spPr>
        <p:txBody>
          <a:bodyPr/>
          <a:lstStyle/>
          <a:p>
            <a:pPr marL="0" indent="0">
              <a:buNone/>
            </a:pPr>
            <a:r>
              <a:rPr lang="pl-PL" b="1" u="sng" dirty="0" smtClean="0"/>
              <a:t>Właściwości JFS:</a:t>
            </a:r>
            <a:endParaRPr lang="pl-PL" dirty="0"/>
          </a:p>
          <a:p>
            <a:pPr lvl="0"/>
            <a:endParaRPr lang="pl-PL" dirty="0" smtClean="0"/>
          </a:p>
          <a:p>
            <a:pPr lvl="0"/>
            <a:endParaRPr lang="pl-PL" dirty="0"/>
          </a:p>
          <a:p>
            <a:pPr lvl="0"/>
            <a:r>
              <a:rPr lang="pl-PL" sz="2400" dirty="0" smtClean="0"/>
              <a:t>wbudowany </a:t>
            </a:r>
            <a:r>
              <a:rPr lang="pl-PL" sz="2400" dirty="0"/>
              <a:t>bezpośrednio w system plików, a nie dodany do niego później jak w przypadku innych systemów plików, </a:t>
            </a:r>
          </a:p>
          <a:p>
            <a:pPr lvl="0"/>
            <a:r>
              <a:rPr lang="pl-PL" sz="2400" dirty="0"/>
              <a:t>zastosowanie przedziałów bloków dyskowych (</a:t>
            </a:r>
            <a:r>
              <a:rPr lang="pl-PL" sz="2400" dirty="0" err="1"/>
              <a:t>Extent</a:t>
            </a:r>
            <a:r>
              <a:rPr lang="pl-PL" sz="2400" dirty="0"/>
              <a:t>) w celu zmniejszenia fragmentacji danych i zwiększenia efektywności </a:t>
            </a:r>
            <a:r>
              <a:rPr lang="pl-PL" sz="2400" dirty="0" err="1"/>
              <a:t>odwołań</a:t>
            </a:r>
            <a:r>
              <a:rPr lang="pl-PL" sz="2400" dirty="0"/>
              <a:t> do nich, </a:t>
            </a:r>
          </a:p>
          <a:p>
            <a:pPr lvl="0"/>
            <a:r>
              <a:rPr lang="pl-PL" sz="2400" dirty="0"/>
              <a:t>przechowywanie małych plików (linków symbolicznych) oraz katalogów bezpośrednio w i-węzłach co znacznie zwiększa efektywność </a:t>
            </a:r>
            <a:r>
              <a:rPr lang="pl-PL" sz="2400" dirty="0" err="1"/>
              <a:t>odwołań</a:t>
            </a:r>
            <a:r>
              <a:rPr lang="pl-PL" sz="2400" dirty="0"/>
              <a:t> do nich, </a:t>
            </a:r>
          </a:p>
          <a:p>
            <a:pPr lvl="0"/>
            <a:r>
              <a:rPr lang="pl-PL" sz="2400" dirty="0"/>
              <a:t>efektywna obsługa rozrzedzonych plików.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59381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3074" y="1666527"/>
            <a:ext cx="10820400" cy="3369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/>
              <a:t>XFS</a:t>
            </a:r>
            <a:r>
              <a:rPr lang="pl-PL" sz="2400" dirty="0"/>
              <a:t>  </a:t>
            </a:r>
            <a:endParaRPr lang="pl-PL" sz="2400" dirty="0" smtClean="0"/>
          </a:p>
          <a:p>
            <a:pPr marL="0" indent="0">
              <a:buNone/>
            </a:pPr>
            <a:endParaRPr lang="pl-PL" sz="2400" dirty="0" smtClean="0"/>
          </a:p>
          <a:p>
            <a:r>
              <a:rPr lang="pl-PL" sz="2400" dirty="0" smtClean="0"/>
              <a:t>64-bitowy </a:t>
            </a:r>
            <a:r>
              <a:rPr lang="pl-PL" sz="2400" dirty="0"/>
              <a:t>system plików zaprojektowany przez firmę </a:t>
            </a:r>
            <a:r>
              <a:rPr lang="pl-PL" sz="2400" dirty="0" err="1"/>
              <a:t>Silicon</a:t>
            </a:r>
            <a:r>
              <a:rPr lang="pl-PL" sz="2400" dirty="0"/>
              <a:t> Graphics Inc. z przeznaczeniem do użycia go w systemie operacyjnym IRIX (wersja UNIX-a firmy SGI). </a:t>
            </a:r>
            <a:endParaRPr lang="pl-PL" sz="2400" dirty="0" smtClean="0"/>
          </a:p>
          <a:p>
            <a:r>
              <a:rPr lang="pl-PL" sz="2400" dirty="0" smtClean="0"/>
              <a:t>Aktualnie </a:t>
            </a:r>
            <a:r>
              <a:rPr lang="pl-PL" sz="2400" dirty="0"/>
              <a:t>jest dostępna również jego implementacja dla systemu Linux rozwijana przez SGI jako projekt na licencji wolnego oprogramowania.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99975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0" y="906672"/>
            <a:ext cx="10820400" cy="5120641"/>
          </a:xfrm>
        </p:spPr>
        <p:txBody>
          <a:bodyPr/>
          <a:lstStyle/>
          <a:p>
            <a:pPr marL="0" indent="0">
              <a:buNone/>
            </a:pPr>
            <a:r>
              <a:rPr lang="pl-PL" b="1" u="sng" dirty="0" smtClean="0"/>
              <a:t>Właściwości JFS:</a:t>
            </a:r>
          </a:p>
          <a:p>
            <a:endParaRPr lang="pl-PL" b="1" u="sng" dirty="0"/>
          </a:p>
          <a:p>
            <a:endParaRPr lang="pl-PL" dirty="0"/>
          </a:p>
          <a:p>
            <a:pPr lvl="0"/>
            <a:r>
              <a:rPr lang="pl-PL" dirty="0"/>
              <a:t>pozwala na obsługę dużych dysków twardych,(Maksymalny rozmiar woluminu jest ograniczony do 18 milionów TB.), </a:t>
            </a:r>
          </a:p>
          <a:p>
            <a:pPr lvl="0"/>
            <a:r>
              <a:rPr lang="pl-PL" dirty="0"/>
              <a:t>rozmiar pojedynczego pliku może wynosić maksymalnie 2^63 bajtów czyli ponad 8 milionów TB (dokładnie 8 388 608 TB). </a:t>
            </a:r>
          </a:p>
          <a:p>
            <a:pPr lvl="0"/>
            <a:r>
              <a:rPr lang="pl-PL" dirty="0"/>
              <a:t>rozmiar jednostki alokacji może wynosić od 512 bajtów (wielkość fizycznej jednostki alokacji) do 1 MB.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7277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0" y="1357433"/>
            <a:ext cx="10820400" cy="4024125"/>
          </a:xfrm>
        </p:spPr>
        <p:txBody>
          <a:bodyPr>
            <a:normAutofit/>
          </a:bodyPr>
          <a:lstStyle/>
          <a:p>
            <a:r>
              <a:rPr lang="pl-PL" dirty="0" smtClean="0"/>
              <a:t>Ćwiczenie:</a:t>
            </a:r>
          </a:p>
          <a:p>
            <a:endParaRPr lang="pl-PL" dirty="0" smtClean="0"/>
          </a:p>
          <a:p>
            <a:r>
              <a:rPr lang="pl-PL" dirty="0" smtClean="0"/>
              <a:t>Z pomocą Internetu odnajdź informację dotyczące pozostałych formatów plików </a:t>
            </a:r>
            <a:r>
              <a:rPr lang="pl-PL" dirty="0" err="1" smtClean="0"/>
              <a:t>Linuxa</a:t>
            </a:r>
            <a:r>
              <a:rPr lang="pl-PL" dirty="0" smtClean="0"/>
              <a:t> i sporządź do każdego krótką notatkę w zeszycie:</a:t>
            </a:r>
          </a:p>
          <a:p>
            <a:endParaRPr lang="pl-PL" dirty="0"/>
          </a:p>
          <a:p>
            <a:r>
              <a:rPr lang="pl-PL" dirty="0" err="1"/>
              <a:t>umsdos</a:t>
            </a:r>
            <a:r>
              <a:rPr lang="pl-PL" dirty="0"/>
              <a:t>, </a:t>
            </a:r>
            <a:r>
              <a:rPr lang="pl-PL" dirty="0" err="1" smtClean="0"/>
              <a:t>msdos</a:t>
            </a:r>
            <a:r>
              <a:rPr lang="pl-PL" dirty="0"/>
              <a:t>, </a:t>
            </a:r>
            <a:r>
              <a:rPr lang="pl-PL" dirty="0" err="1" smtClean="0"/>
              <a:t>xia</a:t>
            </a:r>
            <a:r>
              <a:rPr lang="pl-PL" dirty="0"/>
              <a:t>, </a:t>
            </a:r>
            <a:r>
              <a:rPr lang="pl-PL" dirty="0" smtClean="0"/>
              <a:t>proc</a:t>
            </a:r>
            <a:r>
              <a:rPr lang="pl-PL" dirty="0"/>
              <a:t>, </a:t>
            </a:r>
            <a:r>
              <a:rPr lang="pl-PL" dirty="0" err="1" smtClean="0"/>
              <a:t>smb</a:t>
            </a:r>
            <a:r>
              <a:rPr lang="pl-PL" dirty="0"/>
              <a:t>, </a:t>
            </a:r>
          </a:p>
          <a:p>
            <a:r>
              <a:rPr lang="pl-PL" dirty="0" err="1" smtClean="0"/>
              <a:t>ncp</a:t>
            </a:r>
            <a:r>
              <a:rPr lang="pl-PL" dirty="0"/>
              <a:t>, </a:t>
            </a:r>
            <a:r>
              <a:rPr lang="pl-PL" dirty="0" err="1" smtClean="0"/>
              <a:t>Swap</a:t>
            </a:r>
            <a:r>
              <a:rPr lang="pl-PL" dirty="0" smtClean="0"/>
              <a:t>, iso9660</a:t>
            </a:r>
            <a:r>
              <a:rPr lang="pl-PL" dirty="0"/>
              <a:t>, </a:t>
            </a:r>
          </a:p>
          <a:p>
            <a:r>
              <a:rPr lang="pl-PL" dirty="0" err="1"/>
              <a:t>s</a:t>
            </a:r>
            <a:r>
              <a:rPr lang="pl-PL" dirty="0" err="1" smtClean="0"/>
              <a:t>ysv</a:t>
            </a:r>
            <a:r>
              <a:rPr lang="pl-PL" dirty="0" smtClean="0"/>
              <a:t>, </a:t>
            </a:r>
            <a:r>
              <a:rPr lang="pl-PL" dirty="0" err="1" smtClean="0"/>
              <a:t>hpfs</a:t>
            </a:r>
            <a:r>
              <a:rPr lang="pl-PL" dirty="0"/>
              <a:t>, </a:t>
            </a:r>
            <a:r>
              <a:rPr lang="pl-PL" dirty="0" err="1" smtClean="0"/>
              <a:t>Affs</a:t>
            </a:r>
            <a:r>
              <a:rPr lang="pl-PL" dirty="0"/>
              <a:t>, </a:t>
            </a:r>
            <a:r>
              <a:rPr lang="pl-PL" dirty="0" err="1" smtClean="0"/>
              <a:t>ufs</a:t>
            </a:r>
            <a:r>
              <a:rPr lang="pl-PL" dirty="0"/>
              <a:t> 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645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3073" y="1434706"/>
            <a:ext cx="10820400" cy="4024125"/>
          </a:xfrm>
        </p:spPr>
        <p:txBody>
          <a:bodyPr>
            <a:normAutofit fontScale="92500" lnSpcReduction="10000"/>
          </a:bodyPr>
          <a:lstStyle/>
          <a:p>
            <a:r>
              <a:rPr lang="pl-PL" sz="3600" dirty="0"/>
              <a:t>Systemy plików stosuje się dla różnych nośników danych, takich </a:t>
            </a:r>
            <a:r>
              <a:rPr lang="pl-PL" sz="3600" dirty="0" smtClean="0"/>
              <a:t>jak:</a:t>
            </a:r>
          </a:p>
          <a:p>
            <a:endParaRPr lang="pl-PL" sz="3600" dirty="0"/>
          </a:p>
          <a:p>
            <a:r>
              <a:rPr lang="pl-PL" sz="3000" dirty="0" smtClean="0"/>
              <a:t>dyski</a:t>
            </a:r>
            <a:r>
              <a:rPr lang="pl-PL" sz="3000" dirty="0"/>
              <a:t>, </a:t>
            </a:r>
            <a:endParaRPr lang="pl-PL" sz="3000" dirty="0"/>
          </a:p>
          <a:p>
            <a:r>
              <a:rPr lang="pl-PL" sz="3000" dirty="0" smtClean="0"/>
              <a:t>dyskietki</a:t>
            </a:r>
            <a:r>
              <a:rPr lang="pl-PL" sz="3000" dirty="0"/>
              <a:t>, </a:t>
            </a:r>
            <a:endParaRPr lang="pl-PL" sz="3000" dirty="0" smtClean="0"/>
          </a:p>
          <a:p>
            <a:r>
              <a:rPr lang="pl-PL" sz="3000" dirty="0" smtClean="0"/>
              <a:t>strumieniach danych,</a:t>
            </a:r>
          </a:p>
          <a:p>
            <a:r>
              <a:rPr lang="pl-PL" sz="3000" dirty="0" smtClean="0"/>
              <a:t>sieciach </a:t>
            </a:r>
            <a:r>
              <a:rPr lang="pl-PL" sz="3000" dirty="0"/>
              <a:t>komputerowych</a:t>
            </a:r>
            <a:r>
              <a:rPr lang="pl-PL" sz="3000" dirty="0" smtClean="0"/>
              <a:t>,</a:t>
            </a:r>
          </a:p>
          <a:p>
            <a:r>
              <a:rPr lang="pl-PL" sz="3000" dirty="0" smtClean="0"/>
              <a:t>pamięciach</a:t>
            </a:r>
            <a:r>
              <a:rPr lang="pl-PL" sz="3000" dirty="0"/>
              <a:t>. 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12998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3073" y="1254402"/>
            <a:ext cx="10750640" cy="4978973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Praca domowa</a:t>
            </a:r>
          </a:p>
          <a:p>
            <a:endParaRPr lang="pl-PL" sz="2800" b="1" dirty="0"/>
          </a:p>
          <a:p>
            <a:pPr marL="0" indent="0">
              <a:buNone/>
            </a:pPr>
            <a:endParaRPr lang="pl-PL" sz="2800" smtClean="0"/>
          </a:p>
          <a:p>
            <a:pPr marL="0" indent="0">
              <a:buNone/>
            </a:pPr>
            <a:r>
              <a:rPr lang="pl-PL" sz="2800" smtClean="0"/>
              <a:t>Zapoznaj </a:t>
            </a:r>
            <a:r>
              <a:rPr lang="pl-PL" sz="2800" dirty="0" smtClean="0"/>
              <a:t>się z wymaganiami </a:t>
            </a:r>
            <a:r>
              <a:rPr lang="pl-PL" sz="2800" smtClean="0"/>
              <a:t>sprzętowymi systemu Linux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84153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4979" y="674221"/>
            <a:ext cx="10124941" cy="1293028"/>
          </a:xfrm>
        </p:spPr>
        <p:txBody>
          <a:bodyPr/>
          <a:lstStyle/>
          <a:p>
            <a:r>
              <a:rPr lang="pl-PL" dirty="0"/>
              <a:t>Popularne systemy plików </a:t>
            </a:r>
            <a:r>
              <a:rPr lang="pl-PL" dirty="0" err="1"/>
              <a:t>linuxa</a:t>
            </a:r>
            <a:r>
              <a:rPr lang="pl-PL" dirty="0"/>
              <a:t>: 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Minix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err="1" smtClean="0"/>
              <a:t>xia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err="1" smtClean="0"/>
              <a:t>Ext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Ext2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Ext3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Ext4,</a:t>
            </a:r>
          </a:p>
          <a:p>
            <a:r>
              <a:rPr lang="pl-PL" dirty="0" smtClean="0"/>
              <a:t> </a:t>
            </a:r>
            <a:r>
              <a:rPr lang="pl-PL" dirty="0" err="1"/>
              <a:t>umsdos</a:t>
            </a:r>
            <a:r>
              <a:rPr lang="pl-PL" dirty="0" smtClean="0"/>
              <a:t>, </a:t>
            </a:r>
          </a:p>
          <a:p>
            <a:r>
              <a:rPr lang="pl-PL" dirty="0" err="1" smtClean="0"/>
              <a:t>msdos</a:t>
            </a:r>
            <a:r>
              <a:rPr lang="pl-PL" dirty="0"/>
              <a:t>,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552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4979" y="674221"/>
            <a:ext cx="10124941" cy="1293028"/>
          </a:xfrm>
        </p:spPr>
        <p:txBody>
          <a:bodyPr/>
          <a:lstStyle/>
          <a:p>
            <a:r>
              <a:rPr lang="pl-PL" dirty="0"/>
              <a:t>Popularne systemy plików </a:t>
            </a:r>
            <a:r>
              <a:rPr lang="pl-PL" dirty="0" err="1"/>
              <a:t>linuxa</a:t>
            </a:r>
            <a:r>
              <a:rPr lang="pl-PL" dirty="0"/>
              <a:t>: 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ReiserFS</a:t>
            </a:r>
            <a:r>
              <a:rPr lang="pl-PL" dirty="0" smtClean="0"/>
              <a:t>,</a:t>
            </a:r>
          </a:p>
          <a:p>
            <a:r>
              <a:rPr lang="pl-PL" dirty="0" err="1" smtClean="0"/>
              <a:t>vfat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XFS,</a:t>
            </a:r>
          </a:p>
          <a:p>
            <a:r>
              <a:rPr lang="pl-PL" dirty="0" smtClean="0"/>
              <a:t>proc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JFS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err="1" smtClean="0"/>
              <a:t>smb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NFS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err="1" smtClean="0"/>
              <a:t>ncp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err="1" smtClean="0"/>
              <a:t>Swap</a:t>
            </a:r>
            <a:r>
              <a:rPr lang="pl-PL" dirty="0" smtClean="0"/>
              <a:t>,</a:t>
            </a:r>
            <a:r>
              <a:rPr lang="pl-PL" dirty="0"/>
              <a:t>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080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4979" y="674221"/>
            <a:ext cx="10124941" cy="1293028"/>
          </a:xfrm>
        </p:spPr>
        <p:txBody>
          <a:bodyPr/>
          <a:lstStyle/>
          <a:p>
            <a:r>
              <a:rPr lang="pl-PL" dirty="0"/>
              <a:t>Popularne systemy plików </a:t>
            </a:r>
            <a:r>
              <a:rPr lang="pl-PL" dirty="0" err="1"/>
              <a:t>linuxa</a:t>
            </a:r>
            <a:r>
              <a:rPr lang="pl-PL" dirty="0"/>
              <a:t>: 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iso9660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err="1" smtClean="0"/>
              <a:t>Sysv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err="1" smtClean="0"/>
              <a:t>hpfs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err="1" smtClean="0"/>
              <a:t>Affs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err="1" smtClean="0"/>
              <a:t>ufs</a:t>
            </a:r>
            <a:r>
              <a:rPr lang="pl-PL" dirty="0"/>
              <a:t>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844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b="1" dirty="0" err="1"/>
              <a:t>Minix</a:t>
            </a:r>
            <a:r>
              <a:rPr lang="pl-PL" sz="3200" b="1" dirty="0"/>
              <a:t> -</a:t>
            </a:r>
            <a:r>
              <a:rPr lang="pl-PL" sz="3200" dirty="0"/>
              <a:t> pierwszy system plików wykorzystywany w </a:t>
            </a:r>
            <a:r>
              <a:rPr lang="pl-PL" sz="3200" dirty="0" err="1"/>
              <a:t>linuxie</a:t>
            </a:r>
            <a:r>
              <a:rPr lang="pl-PL" sz="3200" dirty="0"/>
              <a:t>, który został stworzony jeszcze przed powstaniem </a:t>
            </a:r>
            <a:r>
              <a:rPr lang="pl-PL" sz="3200" dirty="0" err="1"/>
              <a:t>linuxa</a:t>
            </a:r>
            <a:r>
              <a:rPr lang="pl-PL" sz="3200" dirty="0"/>
              <a:t> dla systemu operacyjnego o nazwie MINIX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419280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9678" y="596948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pl-PL" b="1" u="sng" dirty="0" err="1"/>
              <a:t>Minix</a:t>
            </a:r>
            <a:r>
              <a:rPr lang="pl-PL" b="1" u="sng" dirty="0"/>
              <a:t> </a:t>
            </a:r>
            <a:r>
              <a:rPr lang="pl-PL" b="1" u="sng" dirty="0" smtClean="0"/>
              <a:t>Posiadał </a:t>
            </a:r>
            <a:r>
              <a:rPr lang="pl-PL" b="1" u="sng" dirty="0"/>
              <a:t>kilka ograniczeń: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0042" y="2696836"/>
            <a:ext cx="10820400" cy="4024125"/>
          </a:xfrm>
        </p:spPr>
        <p:txBody>
          <a:bodyPr/>
          <a:lstStyle/>
          <a:p>
            <a:pPr lvl="0"/>
            <a:r>
              <a:rPr lang="pl-PL" sz="2400" dirty="0" smtClean="0"/>
              <a:t>długość </a:t>
            </a:r>
            <a:r>
              <a:rPr lang="pl-PL" sz="2400" dirty="0"/>
              <a:t>nazwy pliku maksymalnie 14 znaków, </a:t>
            </a:r>
            <a:endParaRPr lang="pl-PL" sz="2400" dirty="0" smtClean="0"/>
          </a:p>
          <a:p>
            <a:pPr marL="0" lvl="0" indent="0">
              <a:buNone/>
            </a:pPr>
            <a:r>
              <a:rPr lang="pl-PL" sz="2400" dirty="0" smtClean="0"/>
              <a:t>(</a:t>
            </a:r>
            <a:r>
              <a:rPr lang="pl-PL" sz="2400" dirty="0"/>
              <a:t>po pewnym czasie zwiększono do 30 znaków) </a:t>
            </a:r>
          </a:p>
          <a:p>
            <a:pPr lvl="0"/>
            <a:r>
              <a:rPr lang="pl-PL" sz="2400" dirty="0"/>
              <a:t>wielkość partycji nie większa niż 64 MB,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0804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b="1" dirty="0" err="1"/>
              <a:t>Ext</a:t>
            </a:r>
            <a:r>
              <a:rPr lang="pl-PL" sz="2800" b="1" dirty="0"/>
              <a:t> (EXTENDED FILE SYSTEM)</a:t>
            </a:r>
            <a:r>
              <a:rPr lang="pl-PL" sz="2800" dirty="0"/>
              <a:t> - następca </a:t>
            </a:r>
            <a:r>
              <a:rPr lang="pl-PL" sz="2800" dirty="0" err="1"/>
              <a:t>Minix</a:t>
            </a:r>
            <a:r>
              <a:rPr lang="pl-PL" sz="2800" dirty="0"/>
              <a:t> File System, dopuszczał pliki i partycje do rozmiaru 2 GB oraz długości nazw plików do 255 znaków. Miał jedną dużą wadę, która spowodowała, że nie stał się popularny: sposób zapamiętywania wolnych bloków i węzłów doprowadzał do znacznej fragmentacji dysku co wpływało negatywnie na wydajność systemu. 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092341989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Par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Par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TM04033937[[fn=Para]]</Template>
  <TotalTime>78</TotalTime>
  <Words>313</Words>
  <Application>Microsoft Office PowerPoint</Application>
  <PresentationFormat>Panoramiczny</PresentationFormat>
  <Paragraphs>139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3" baseType="lpstr">
      <vt:lpstr>Arial</vt:lpstr>
      <vt:lpstr>Century Gothic</vt:lpstr>
      <vt:lpstr>Para</vt:lpstr>
      <vt:lpstr>System plików Linuxa</vt:lpstr>
      <vt:lpstr>Prezentacja programu PowerPoint</vt:lpstr>
      <vt:lpstr>Prezentacja programu PowerPoint</vt:lpstr>
      <vt:lpstr>Popularne systemy plików linuxa: </vt:lpstr>
      <vt:lpstr>Popularne systemy plików linuxa: </vt:lpstr>
      <vt:lpstr>Popularne systemy plików linuxa: </vt:lpstr>
      <vt:lpstr>Prezentacja programu PowerPoint</vt:lpstr>
      <vt:lpstr>Minix Posiadał kilka ograniczeń: </vt:lpstr>
      <vt:lpstr>Prezentacja programu PowerPoint</vt:lpstr>
      <vt:lpstr>Prezentacja programu PowerPoint</vt:lpstr>
      <vt:lpstr>Ext2 W porównaniu do poprzednika ma wiele zalet: </vt:lpstr>
      <vt:lpstr>Wady: </vt:lpstr>
      <vt:lpstr>Prezentacja programu PowerPoint</vt:lpstr>
      <vt:lpstr>Właściwości EXT3: </vt:lpstr>
      <vt:lpstr>Prezentacja programu PowerPoint</vt:lpstr>
      <vt:lpstr>kompatybilność wsteczna EXT4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plików Linuxa</dc:title>
  <dc:creator>Szkoła</dc:creator>
  <cp:lastModifiedBy>Szkoła</cp:lastModifiedBy>
  <cp:revision>7</cp:revision>
  <dcterms:created xsi:type="dcterms:W3CDTF">2015-09-19T14:21:01Z</dcterms:created>
  <dcterms:modified xsi:type="dcterms:W3CDTF">2015-09-19T15:39:28Z</dcterms:modified>
</cp:coreProperties>
</file>